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xfrm>
            <a:off x="9046503" y="8905523"/>
            <a:ext cx="273605" cy="269237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58420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Num" sz="quarter" idx="2"/>
          </p:nvPr>
        </p:nvSpPr>
        <p:spPr>
          <a:xfrm>
            <a:off x="9046503" y="8905523"/>
            <a:ext cx="273605" cy="269237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58420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25119" y="325119"/>
            <a:ext cx="12367567" cy="2028751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</p:txBody>
      </p:sp>
      <p:grpSp>
        <p:nvGrpSpPr>
          <p:cNvPr id="38" name="Group 38"/>
          <p:cNvGrpSpPr/>
          <p:nvPr/>
        </p:nvGrpSpPr>
        <p:grpSpPr>
          <a:xfrm>
            <a:off x="301033" y="1015736"/>
            <a:ext cx="12406590" cy="1891381"/>
            <a:chOff x="0" y="-1"/>
            <a:chExt cx="12406588" cy="1891379"/>
          </a:xfrm>
        </p:grpSpPr>
        <p:sp>
          <p:nvSpPr>
            <p:cNvPr id="33" name="Shape 33"/>
            <p:cNvSpPr/>
            <p:nvPr/>
          </p:nvSpPr>
          <p:spPr>
            <a:xfrm>
              <a:off x="8299768" y="206273"/>
              <a:ext cx="4090927" cy="101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34" name="Shape 34"/>
            <p:cNvSpPr/>
            <p:nvPr/>
          </p:nvSpPr>
          <p:spPr>
            <a:xfrm>
              <a:off x="3424220" y="23799"/>
              <a:ext cx="7885540" cy="120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35" name="Shape 35"/>
            <p:cNvSpPr/>
            <p:nvPr/>
          </p:nvSpPr>
          <p:spPr>
            <a:xfrm>
              <a:off x="3722044" y="41254"/>
              <a:ext cx="7776691" cy="110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>
              <a:off x="7676906" y="22213"/>
              <a:ext cx="4704718" cy="9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-1" y="-2"/>
              <a:ext cx="12406590" cy="189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</p:grp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25119" y="325119"/>
            <a:ext cx="12367567" cy="2028751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</p:txBody>
      </p:sp>
      <p:grpSp>
        <p:nvGrpSpPr>
          <p:cNvPr id="52" name="Group 52"/>
          <p:cNvGrpSpPr/>
          <p:nvPr/>
        </p:nvGrpSpPr>
        <p:grpSpPr>
          <a:xfrm>
            <a:off x="301033" y="1015736"/>
            <a:ext cx="12406590" cy="1891381"/>
            <a:chOff x="0" y="-1"/>
            <a:chExt cx="12406588" cy="1891379"/>
          </a:xfrm>
        </p:grpSpPr>
        <p:sp>
          <p:nvSpPr>
            <p:cNvPr id="47" name="Shape 47"/>
            <p:cNvSpPr/>
            <p:nvPr/>
          </p:nvSpPr>
          <p:spPr>
            <a:xfrm>
              <a:off x="8299768" y="206273"/>
              <a:ext cx="4090926" cy="101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3424220" y="23799"/>
              <a:ext cx="7885540" cy="120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3722044" y="41254"/>
              <a:ext cx="7776691" cy="110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7676906" y="22213"/>
              <a:ext cx="4704717" cy="9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-1" y="-2"/>
              <a:ext cx="12406590" cy="189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</p:grpSp>
      <p:pic>
        <p:nvPicPr>
          <p:cNvPr id="53" name="image1.jpeg" descr="logo-lkw_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2354" y="8756236"/>
            <a:ext cx="1442755" cy="97051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337788" y="8982144"/>
            <a:ext cx="329227" cy="33324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conteúdo">
    <p:bg>
      <p:bgPr>
        <a:solidFill>
          <a:srgbClr val="5AB6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4999" y="5007"/>
            <a:ext cx="1165433" cy="1165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175" cap="rnd">
            <a:solidFill>
              <a:srgbClr val="D1C29E"/>
            </a:solidFill>
          </a:ln>
        </p:spPr>
        <p:txBody>
          <a:bodyPr lIns="50800" tIns="50800" rIns="50800" bIns="50800" anchor="ctr"/>
          <a:lstStyle/>
          <a:p>
            <a:pPr algn="ctr" defTabSz="1300480">
              <a:defRPr sz="4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240093" y="30010"/>
            <a:ext cx="2420898" cy="2420898"/>
          </a:xfrm>
          <a:prstGeom prst="ellipse">
            <a:avLst/>
          </a:prstGeom>
          <a:ln w="38100" cap="rnd">
            <a:solidFill>
              <a:srgbClr val="FFF5DE"/>
            </a:solidFill>
          </a:ln>
          <a:effectLst>
            <a:outerShdw sx="100000" sy="100000" kx="0" ky="0" algn="b" rotWithShape="0" blurRad="25400" dist="25400" dir="5400000">
              <a:srgbClr val="AEA48D">
                <a:alpha val="8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1300480">
              <a:defRPr sz="4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2" name="Shape 72"/>
          <p:cNvSpPr/>
          <p:nvPr/>
        </p:nvSpPr>
        <p:spPr>
          <a:xfrm rot="2315674">
            <a:off x="260097" y="1500553"/>
            <a:ext cx="1601023" cy="1568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FFCF6">
                  <a:alpha val="70000"/>
                </a:srgbClr>
              </a:gs>
              <a:gs pos="70000">
                <a:srgbClr val="FFFEFB">
                  <a:alpha val="55000"/>
                </a:srgbClr>
              </a:gs>
              <a:gs pos="100000">
                <a:srgbClr val="EED18D">
                  <a:alpha val="60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C5B691"/>
            </a:solidFill>
          </a:ln>
          <a:effectLst>
            <a:outerShdw sx="100000" sy="100000" kx="0" ky="0" algn="b" rotWithShape="0" blurRad="12700" dist="12700" dir="4500000">
              <a:srgbClr val="565041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1300480">
              <a:defRPr sz="4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1440530" y="30010"/>
            <a:ext cx="11564271" cy="97536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300480">
              <a:defRPr sz="4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1443532" y="-78"/>
            <a:ext cx="104041" cy="9753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706B6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1300480">
              <a:defRPr sz="4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7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63912" y="268286"/>
            <a:ext cx="2921567" cy="98890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10394032" y="9294164"/>
            <a:ext cx="2457875" cy="61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/>
          <a:p>
            <a:pPr algn="ctr" defTabSz="1300480">
              <a:defRPr sz="16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algn="ctr" defTabSz="1300480">
              <a:defRPr sz="16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www.lkwbrasil.com.br</a:t>
            </a:r>
          </a:p>
        </p:txBody>
      </p:sp>
      <p:sp>
        <p:nvSpPr>
          <p:cNvPr id="77" name="Shape 77"/>
          <p:cNvSpPr/>
          <p:nvPr/>
        </p:nvSpPr>
        <p:spPr>
          <a:xfrm>
            <a:off x="1495551" y="9409040"/>
            <a:ext cx="5789734" cy="37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defTabSz="1300480">
              <a:defRPr sz="16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Proibida Reprodução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1370505" y="3784812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2060"/>
                </a:solidFill>
                <a:effectLst>
                  <a:outerShdw sx="100000" sy="100000" kx="0" ky="0" algn="b" rotWithShape="0" blurRad="50800" dist="30000" dir="5400000">
                    <a:srgbClr val="000000">
                      <a:alpha val="30000"/>
                    </a:srgbClr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951342" y="8854470"/>
            <a:ext cx="368766" cy="37134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25119" y="325119"/>
            <a:ext cx="12367567" cy="3511297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</p:txBody>
      </p:sp>
      <p:grpSp>
        <p:nvGrpSpPr>
          <p:cNvPr id="8" name="Group 8"/>
          <p:cNvGrpSpPr/>
          <p:nvPr/>
        </p:nvGrpSpPr>
        <p:grpSpPr>
          <a:xfrm>
            <a:off x="301033" y="2388520"/>
            <a:ext cx="12406590" cy="1891381"/>
            <a:chOff x="0" y="0"/>
            <a:chExt cx="12406588" cy="1891380"/>
          </a:xfrm>
        </p:grpSpPr>
        <p:sp>
          <p:nvSpPr>
            <p:cNvPr id="3" name="Shape 3"/>
            <p:cNvSpPr/>
            <p:nvPr/>
          </p:nvSpPr>
          <p:spPr>
            <a:xfrm>
              <a:off x="8299768" y="206273"/>
              <a:ext cx="4090927" cy="101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3424220" y="23799"/>
              <a:ext cx="7885540" cy="120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3722044" y="41254"/>
              <a:ext cx="7776691" cy="110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7676906" y="22213"/>
              <a:ext cx="4704718" cy="9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-1" y="-1"/>
              <a:ext cx="12406590" cy="189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 sz="2400">
                  <a:latin typeface="Candara"/>
                  <a:ea typeface="Candara"/>
                  <a:cs typeface="Candara"/>
                  <a:sym typeface="Candara"/>
                </a:defRPr>
              </a:pPr>
            </a:p>
          </p:txBody>
        </p:sp>
      </p:grpSp>
      <p:sp>
        <p:nvSpPr>
          <p:cNvPr id="9" name="Shape 9"/>
          <p:cNvSpPr/>
          <p:nvPr>
            <p:ph type="body" idx="1"/>
          </p:nvPr>
        </p:nvSpPr>
        <p:spPr>
          <a:xfrm>
            <a:off x="1240271" y="3805106"/>
            <a:ext cx="10536300" cy="490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650238" y="481176"/>
            <a:ext cx="11704324" cy="178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6337789" y="8982142"/>
            <a:ext cx="329227" cy="333245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ctr" defTabSz="1300480">
              <a:defRPr sz="1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1pPr>
      <a:lvl2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2pPr>
      <a:lvl3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3pPr>
      <a:lvl4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4pPr>
      <a:lvl5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5pPr>
      <a:lvl6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6pPr>
      <a:lvl7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7pPr>
      <a:lvl8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8pPr>
      <a:lvl9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9pPr>
    </p:titleStyle>
    <p:bodyStyle>
      <a:lvl1pPr marL="388620" marR="0" indent="-388620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∗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1pPr>
      <a:lvl2pPr marL="725891" marR="0" indent="-423948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∗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2pPr>
      <a:lvl3pPr marL="1015681" marR="0" indent="-388617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∗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3pPr>
      <a:lvl4pPr marL="1346200" marR="0" indent="-431800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∗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4pPr>
      <a:lvl5pPr marL="1720213" marR="0" indent="-485775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∗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5pPr>
      <a:lvl6pPr marL="1636776" marR="0" indent="-310896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●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6pPr>
      <a:lvl7pPr marL="1847087" marR="0" indent="-310896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●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7pPr>
      <a:lvl8pPr marL="2048255" marR="0" indent="-310895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●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8pPr>
      <a:lvl9pPr marL="2258567" marR="0" indent="-310895" algn="l" defTabSz="130048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1B6FD"/>
        </a:buClr>
        <a:buSzPct val="100000"/>
        <a:buFont typeface="Symbol"/>
        <a:buChar char="●"/>
        <a:tabLst/>
        <a:defRPr b="0" baseline="0" cap="none" i="0" spc="0" strike="noStrike" sz="3400" u="none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9pPr>
    </p:bodyStyle>
    <p:otherStyle>
      <a:lvl1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elen@lkwbrasil.com.br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body" sz="quarter" idx="4294967295"/>
          </p:nvPr>
        </p:nvSpPr>
        <p:spPr>
          <a:xfrm>
            <a:off x="3134076" y="8151248"/>
            <a:ext cx="9103364" cy="2492590"/>
          </a:xfrm>
          <a:prstGeom prst="rect">
            <a:avLst/>
          </a:prstGeom>
        </p:spPr>
        <p:txBody>
          <a:bodyPr/>
          <a:lstStyle/>
          <a:p>
            <a:pPr marL="0" indent="0" algn="r">
              <a:buClr>
                <a:srgbClr val="3891A7"/>
              </a:buClr>
              <a:buSzTx/>
              <a:buFont typeface="Wingdings 2"/>
              <a:buNone/>
            </a:pPr>
          </a:p>
          <a:p>
            <a:pPr marL="0" indent="0" algn="r">
              <a:buClr>
                <a:srgbClr val="3891A7"/>
              </a:buClr>
              <a:buSzTx/>
              <a:buFont typeface="Wingdings 2"/>
              <a:buNone/>
            </a:pPr>
            <a:r>
              <a:t>Dra Kélen Abreu</a:t>
            </a:r>
          </a:p>
          <a:p>
            <a:pPr marL="0" indent="0" algn="r">
              <a:buClr>
                <a:srgbClr val="3891A7"/>
              </a:buClr>
              <a:buSzTx/>
              <a:buFont typeface="Wingdings 2"/>
              <a:buNone/>
            </a:pPr>
            <a:r>
              <a:t>Msc Wesley Nogueira Barbosa</a:t>
            </a:r>
          </a:p>
        </p:txBody>
      </p:sp>
      <p:pic>
        <p:nvPicPr>
          <p:cNvPr id="89" name="image1.jpeg" descr="logo-lkw_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826" y="2076037"/>
            <a:ext cx="2563987" cy="172474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486432" y="5763698"/>
            <a:ext cx="11254775" cy="213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Como Estruturar Uma Empresa que Não Quebra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 idx="4294967295"/>
          </p:nvPr>
        </p:nvSpPr>
        <p:spPr>
          <a:xfrm>
            <a:off x="4486176" y="844350"/>
            <a:ext cx="6819901" cy="2438406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6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Quem Sou Eu?</a:t>
            </a:r>
          </a:p>
        </p:txBody>
      </p:sp>
      <p:sp>
        <p:nvSpPr>
          <p:cNvPr id="115" name="Shape 115"/>
          <p:cNvSpPr/>
          <p:nvPr>
            <p:ph type="body" idx="4294967295"/>
          </p:nvPr>
        </p:nvSpPr>
        <p:spPr>
          <a:xfrm>
            <a:off x="1269997" y="2572541"/>
            <a:ext cx="9408867" cy="6451606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6769" indent="-531494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Conhecida como a Pitbull das Consultorias;</a:t>
            </a:r>
            <a:endParaRPr b="1"/>
          </a:p>
          <a:p>
            <a:pPr marL="826769" indent="-531494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Criadora do FAIES;</a:t>
            </a:r>
            <a:endParaRPr b="1"/>
          </a:p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Nos últimos 10 anos realizei consultorias de Reestruturação de Empresas e Planejamento Estratégico ...</a:t>
            </a:r>
          </a:p>
          <a:p>
            <a:pPr marL="826769" indent="-531494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Já trabalhei para Instituições de Ensino, Comércio, Indústria, Transportadoras</a:t>
            </a:r>
          </a:p>
          <a:p>
            <a:pPr marL="826769" indent="-531494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Sou Doutora em Educação, mestre em Administração Estratégica, Graduada em Administração e Educação Física.</a:t>
            </a:r>
          </a:p>
          <a:p>
            <a:pPr marL="826769" indent="-531494" defTabSz="543305">
              <a:spcBef>
                <a:spcPts val="2200"/>
              </a:spcBef>
              <a:buClrTx/>
              <a:buSzPct val="171000"/>
              <a:buFontTx/>
              <a:buChar char="•"/>
              <a:defRPr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Casada, tenho uma filha chamada Duda e amo o que faço!</a:t>
            </a:r>
          </a:p>
        </p:txBody>
      </p:sp>
      <p:pic>
        <p:nvPicPr>
          <p:cNvPr id="116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624" y="161245"/>
            <a:ext cx="4315206" cy="2427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203" y="146777"/>
            <a:ext cx="6271233" cy="4546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9307" y="199495"/>
            <a:ext cx="7135633" cy="668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97443" y="4334733"/>
            <a:ext cx="7135633" cy="7285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141299" y="7717243"/>
            <a:ext cx="660974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venir Book"/>
              </a:defRPr>
            </a:pPr>
            <a:r>
              <a:t>Destaque nas mídias nacionais </a:t>
            </a:r>
          </a:p>
          <a:p>
            <a:pPr>
              <a:defRPr>
                <a:latin typeface="+mn-lt"/>
                <a:ea typeface="+mn-ea"/>
                <a:cs typeface="+mn-cs"/>
                <a:sym typeface="Avenir Book"/>
              </a:defRPr>
            </a:pPr>
            <a:r>
              <a:t>e Internacionais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3339" y="1748631"/>
            <a:ext cx="3962402" cy="5422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14967" y="315854"/>
            <a:ext cx="15924468" cy="8314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916847" y="854239"/>
            <a:ext cx="9800825" cy="94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066393">
              <a:spcBef>
                <a:spcPts val="500"/>
              </a:spcBef>
              <a:defRPr sz="55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Que tal Você Pensar Grande?</a:t>
            </a:r>
          </a:p>
        </p:txBody>
      </p:sp>
      <p:pic>
        <p:nvPicPr>
          <p:cNvPr id="12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715" y="2416376"/>
            <a:ext cx="11622374" cy="6569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647792" y="2203439"/>
            <a:ext cx="6280694" cy="226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36344">
              <a:spcBef>
                <a:spcPts val="500"/>
              </a:spcBef>
              <a:defRPr sz="4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Mas Antes Vamos Aprender com os Erros dos Outros</a:t>
            </a:r>
          </a:p>
        </p:txBody>
      </p:sp>
      <p:pic>
        <p:nvPicPr>
          <p:cNvPr id="131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707" y="2122573"/>
            <a:ext cx="4064003" cy="402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7967" y="6018079"/>
            <a:ext cx="9385302" cy="3695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1950718" y="3237652"/>
            <a:ext cx="11054083" cy="2090704"/>
          </a:xfrm>
          <a:prstGeom prst="rect">
            <a:avLst/>
          </a:prstGeom>
        </p:spPr>
        <p:txBody>
          <a:bodyPr anchor="t"/>
          <a:lstStyle>
            <a:lvl1pPr>
              <a:defRPr sz="5600"/>
            </a:lvl1pPr>
          </a:lstStyle>
          <a:p>
            <a:pPr/>
            <a:br/>
          </a:p>
        </p:txBody>
      </p:sp>
      <p:sp>
        <p:nvSpPr>
          <p:cNvPr id="135" name="Shape 135"/>
          <p:cNvSpPr/>
          <p:nvPr/>
        </p:nvSpPr>
        <p:spPr>
          <a:xfrm>
            <a:off x="7270325" y="7111258"/>
            <a:ext cx="9103365" cy="12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defTabSz="1300480">
              <a:spcBef>
                <a:spcPts val="700"/>
              </a:spcBef>
              <a:defRPr sz="3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defTabSz="1300480">
              <a:spcBef>
                <a:spcPts val="700"/>
              </a:spcBef>
              <a:defRPr sz="3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Dra Kélen Abreu</a:t>
            </a:r>
          </a:p>
        </p:txBody>
      </p:sp>
      <p:pic>
        <p:nvPicPr>
          <p:cNvPr id="136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411" y="1366986"/>
            <a:ext cx="11290302" cy="741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 idx="4294967295"/>
          </p:nvPr>
        </p:nvSpPr>
        <p:spPr>
          <a:xfrm>
            <a:off x="1950718" y="3237652"/>
            <a:ext cx="11054083" cy="2090704"/>
          </a:xfrm>
          <a:prstGeom prst="rect">
            <a:avLst/>
          </a:prstGeom>
        </p:spPr>
        <p:txBody>
          <a:bodyPr anchor="t"/>
          <a:lstStyle>
            <a:lvl1pPr>
              <a:defRPr sz="5600"/>
            </a:lvl1pPr>
          </a:lstStyle>
          <a:p>
            <a:pPr/>
            <a:br/>
          </a:p>
        </p:txBody>
      </p:sp>
      <p:pic>
        <p:nvPicPr>
          <p:cNvPr id="139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687" y="2193854"/>
            <a:ext cx="10655302" cy="679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 idx="4294967295"/>
          </p:nvPr>
        </p:nvSpPr>
        <p:spPr>
          <a:xfrm>
            <a:off x="1029789" y="254000"/>
            <a:ext cx="11305262" cy="2438400"/>
          </a:xfrm>
          <a:prstGeom prst="rect">
            <a:avLst/>
          </a:prstGeom>
        </p:spPr>
        <p:txBody>
          <a:bodyPr lIns="0" tIns="0" rIns="0" bIns="0"/>
          <a:lstStyle>
            <a:lvl1pPr defTabSz="578358">
              <a:defRPr sz="66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Por que é importante você aprender isso AGORA?</a:t>
            </a:r>
          </a:p>
        </p:txBody>
      </p:sp>
      <p:sp>
        <p:nvSpPr>
          <p:cNvPr id="142" name="Shape 142"/>
          <p:cNvSpPr/>
          <p:nvPr>
            <p:ph type="body" idx="4294967295"/>
          </p:nvPr>
        </p:nvSpPr>
        <p:spPr>
          <a:xfrm>
            <a:off x="1329914" y="3050232"/>
            <a:ext cx="10344972" cy="571500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Porque</a:t>
            </a:r>
            <a:r>
              <a:rPr b="1"/>
              <a:t> pra ser uma empresa organizada não tem tamanho;</a:t>
            </a:r>
            <a:endParaRPr b="1"/>
          </a:p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Porque é melhor agir agora do que esperar quando se está falindo;</a:t>
            </a:r>
            <a:endParaRPr sz="2700">
              <a:solidFill>
                <a:srgbClr val="FF2600"/>
              </a:solidFill>
            </a:endParaRPr>
          </a:p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Porque talvez você esteja insatisfeito(a) com os rumos que sua empresa está tomando;</a:t>
            </a:r>
            <a:endParaRPr sz="2700"/>
          </a:p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Porque talvez aquele sonho de empreender possa estar virando um pesadelo;</a:t>
            </a:r>
            <a:endParaRPr sz="2700"/>
          </a:p>
          <a:p>
            <a:pPr marL="826769" indent="-531494" algn="just" defTabSz="543305">
              <a:spcBef>
                <a:spcPts val="2200"/>
              </a:spcBef>
              <a:buClrTx/>
              <a:buSzPct val="171000"/>
              <a:buFontTx/>
              <a:buChar char="•"/>
              <a:defRPr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Por que Você talvez gostaria de aproveitar mais o seu tempo com coisas que lhe dão prazer!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 idx="4294967295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Isso é Para Você?</a:t>
            </a:r>
          </a:p>
        </p:txBody>
      </p:sp>
      <p:sp>
        <p:nvSpPr>
          <p:cNvPr id="145" name="Shape 145"/>
          <p:cNvSpPr/>
          <p:nvPr>
            <p:ph type="body" idx="4294967295"/>
          </p:nvPr>
        </p:nvSpPr>
        <p:spPr>
          <a:xfrm>
            <a:off x="1269998" y="2832100"/>
            <a:ext cx="10464804" cy="56515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782319" indent="-502919" algn="just" defTabSz="514094">
              <a:spcBef>
                <a:spcPts val="2100"/>
              </a:spcBef>
              <a:buClrTx/>
              <a:buSzPct val="171000"/>
              <a:buFontTx/>
              <a:buChar char="•"/>
              <a:defRPr sz="29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Se você tem uma MEI ou pequena Empresa, isso é para Você;</a:t>
            </a:r>
          </a:p>
          <a:p>
            <a:pPr marL="782319" indent="-502919" algn="just" defTabSz="514094">
              <a:spcBef>
                <a:spcPts val="2100"/>
              </a:spcBef>
              <a:buClrTx/>
              <a:buSzPct val="171000"/>
              <a:buFontTx/>
              <a:buChar char="•"/>
              <a:defRPr sz="29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Se você está pensando em abrir uma Empresa</a:t>
            </a:r>
          </a:p>
          <a:p>
            <a:pPr marL="782319" indent="-502919" algn="just" defTabSz="514094">
              <a:spcBef>
                <a:spcPts val="2100"/>
              </a:spcBef>
              <a:buClrTx/>
              <a:buSzPct val="171000"/>
              <a:buFontTx/>
              <a:buChar char="•"/>
              <a:defRPr sz="29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Se você quer </a:t>
            </a:r>
            <a:r>
              <a:rPr>
                <a:solidFill>
                  <a:srgbClr val="FF0000"/>
                </a:solidFill>
              </a:rPr>
              <a:t>ver sua empresa reconhecida</a:t>
            </a:r>
            <a:r>
              <a:t>, isso é para você!</a:t>
            </a:r>
          </a:p>
          <a:p>
            <a:pPr marL="782319" indent="-502919" algn="just" defTabSz="514094">
              <a:spcBef>
                <a:spcPts val="2100"/>
              </a:spcBef>
              <a:buClrTx/>
              <a:buSzPct val="171000"/>
              <a:buFontTx/>
              <a:buChar char="•"/>
              <a:defRPr sz="29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Se você quer </a:t>
            </a:r>
            <a:r>
              <a:rPr>
                <a:solidFill>
                  <a:srgbClr val="FF0000"/>
                </a:solidFill>
              </a:rPr>
              <a:t>provar para sua família quanto seu negócio é importante</a:t>
            </a:r>
            <a:r>
              <a:t>, isso é para você!</a:t>
            </a:r>
          </a:p>
          <a:p>
            <a:pPr marL="782319" indent="-502919" algn="just" defTabSz="514094">
              <a:spcBef>
                <a:spcPts val="2100"/>
              </a:spcBef>
              <a:buClrTx/>
              <a:buSzPct val="171000"/>
              <a:buFontTx/>
              <a:buChar char="•"/>
              <a:defRPr sz="29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Se você quer </a:t>
            </a:r>
            <a:r>
              <a:rPr>
                <a:solidFill>
                  <a:srgbClr val="FF0000"/>
                </a:solidFill>
              </a:rPr>
              <a:t>mais dinheiro e autonomia</a:t>
            </a:r>
            <a:r>
              <a:t>, isso é para você!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86432" y="4282573"/>
            <a:ext cx="11254775" cy="272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819302">
              <a:spcBef>
                <a:spcPts val="400"/>
              </a:spcBef>
              <a:defRPr sz="42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819302">
              <a:spcBef>
                <a:spcPts val="400"/>
              </a:spcBef>
              <a:defRPr sz="42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1- Quantos Sua Empresa tem na Conta agora?</a:t>
            </a:r>
          </a:p>
          <a:p>
            <a:pPr algn="ctr" defTabSz="819302">
              <a:spcBef>
                <a:spcPts val="400"/>
              </a:spcBef>
              <a:defRPr sz="42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2-Qual seu Lucro Líquido?</a:t>
            </a:r>
          </a:p>
          <a:p>
            <a:pPr algn="ctr" defTabSz="819302">
              <a:spcBef>
                <a:spcPts val="400"/>
              </a:spcBef>
              <a:defRPr sz="42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3-Qual valor das Suas Despesas?</a:t>
            </a:r>
          </a:p>
        </p:txBody>
      </p:sp>
      <p:sp>
        <p:nvSpPr>
          <p:cNvPr id="93" name="Shape 93"/>
          <p:cNvSpPr/>
          <p:nvPr/>
        </p:nvSpPr>
        <p:spPr>
          <a:xfrm>
            <a:off x="-199368" y="2596563"/>
            <a:ext cx="11254775" cy="1666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62355">
              <a:spcBef>
                <a:spcPts val="500"/>
              </a:spcBef>
              <a:defRPr sz="5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Se eu te Fizer 3 Perguntas: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 idx="4294967295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Regras da Casa</a:t>
            </a:r>
          </a:p>
        </p:txBody>
      </p:sp>
      <p:sp>
        <p:nvSpPr>
          <p:cNvPr id="148" name="Shape 148"/>
          <p:cNvSpPr/>
          <p:nvPr>
            <p:ph type="body" idx="4294967295"/>
          </p:nvPr>
        </p:nvSpPr>
        <p:spPr>
          <a:xfrm>
            <a:off x="1269997" y="2222500"/>
            <a:ext cx="10272963" cy="674528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35660" indent="-537209" algn="just" defTabSz="549148">
              <a:spcBef>
                <a:spcPts val="2200"/>
              </a:spcBef>
              <a:buClrTx/>
              <a:buSzPct val="171000"/>
              <a:buFontTx/>
              <a:buChar char="•"/>
              <a:defRPr sz="33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Isso não é para quem acha que cliente cai do céu.</a:t>
            </a:r>
          </a:p>
          <a:p>
            <a:pPr marL="835660" indent="-537209" algn="just" defTabSz="549148">
              <a:spcBef>
                <a:spcPts val="2200"/>
              </a:spcBef>
              <a:buClrTx/>
              <a:buSzPct val="171000"/>
              <a:buFontTx/>
              <a:buChar char="•"/>
              <a:defRPr sz="33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Isso não é para sonhadores de que Ter uma Empresa é Fácil e que vai Ganhar muito logo no inicio.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 idx="4294967295"/>
          </p:nvPr>
        </p:nvSpPr>
        <p:spPr>
          <a:xfrm>
            <a:off x="1269998" y="254000"/>
            <a:ext cx="10464804" cy="2438400"/>
          </a:xfrm>
          <a:prstGeom prst="rect">
            <a:avLst/>
          </a:prstGeom>
        </p:spPr>
        <p:txBody>
          <a:bodyPr lIns="0" tIns="0" rIns="0" bIns="0"/>
          <a:lstStyle>
            <a:lvl1pPr defTabSz="554990">
              <a:defRPr sz="7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Também já tive empresas que fechei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xfrm>
            <a:off x="1269998" y="2768600"/>
            <a:ext cx="10464804" cy="57150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35660" indent="-537209" algn="just" defTabSz="549148">
              <a:spcBef>
                <a:spcPts val="2200"/>
              </a:spcBef>
              <a:buClrTx/>
              <a:buSzPct val="171000"/>
              <a:buFontTx/>
              <a:buChar char="•"/>
              <a:defRPr sz="3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É difícil, mas importante;</a:t>
            </a:r>
          </a:p>
          <a:p>
            <a:pPr marL="835660" indent="-537209" algn="just" defTabSz="549148">
              <a:spcBef>
                <a:spcPts val="2200"/>
              </a:spcBef>
              <a:buClrTx/>
              <a:buSzPct val="171000"/>
              <a:buFontTx/>
              <a:buChar char="•"/>
              <a:defRPr sz="3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Misturar amizade, família com negócios;</a:t>
            </a:r>
          </a:p>
          <a:p>
            <a:pPr marL="835660" indent="-537209" algn="just" defTabSz="549148">
              <a:spcBef>
                <a:spcPts val="2200"/>
              </a:spcBef>
              <a:buClrTx/>
              <a:buSzPct val="171000"/>
              <a:buFontTx/>
              <a:buChar char="•"/>
              <a:defRPr sz="3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Algo que não gostamos;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Vamos Combinar Algo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Desligue Celular, Facebook, Pegue Caneta e Papel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 idx="4294967295"/>
          </p:nvPr>
        </p:nvSpPr>
        <p:spPr>
          <a:xfrm>
            <a:off x="1245815" y="2932583"/>
            <a:ext cx="10463215" cy="330041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Vamos lá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86432" y="4282573"/>
            <a:ext cx="11254775" cy="391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222450">
              <a:spcBef>
                <a:spcPts val="600"/>
              </a:spcBef>
              <a:defRPr sz="63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222450">
              <a:spcBef>
                <a:spcPts val="600"/>
              </a:spcBef>
              <a:defRPr sz="63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Qual Faturamento da Sua Empresa ? Você Saberia me Dizer?</a:t>
            </a:r>
          </a:p>
        </p:txBody>
      </p:sp>
      <p:sp>
        <p:nvSpPr>
          <p:cNvPr id="96" name="Shape 96"/>
          <p:cNvSpPr/>
          <p:nvPr/>
        </p:nvSpPr>
        <p:spPr>
          <a:xfrm>
            <a:off x="-199368" y="2596563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E se eu Perguntar: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626974" y="2357151"/>
            <a:ext cx="11254775" cy="523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1- Sua Empresa Pode ser Organizada independente do Tamanho e a baixo custo ou quase de graça;</a:t>
            </a:r>
          </a:p>
        </p:txBody>
      </p:sp>
      <p:sp>
        <p:nvSpPr>
          <p:cNvPr id="170" name="Shape 170"/>
          <p:cNvSpPr/>
          <p:nvPr/>
        </p:nvSpPr>
        <p:spPr>
          <a:xfrm>
            <a:off x="486432" y="1290035"/>
            <a:ext cx="11254775" cy="1666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62355">
              <a:spcBef>
                <a:spcPts val="500"/>
              </a:spcBef>
              <a:defRPr sz="5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O que Você Vai Aprender hoje?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 idx="4294967295"/>
          </p:nvPr>
        </p:nvSpPr>
        <p:spPr>
          <a:xfrm>
            <a:off x="1269998" y="254000"/>
            <a:ext cx="10464804" cy="27051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PORQUE É IMPORTANTE?</a:t>
            </a:r>
          </a:p>
        </p:txBody>
      </p:sp>
      <p:sp>
        <p:nvSpPr>
          <p:cNvPr id="173" name="Shape 173"/>
          <p:cNvSpPr/>
          <p:nvPr>
            <p:ph type="body" idx="4294967295"/>
          </p:nvPr>
        </p:nvSpPr>
        <p:spPr>
          <a:xfrm>
            <a:off x="1269998" y="2768600"/>
            <a:ext cx="10464804" cy="57150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89000" indent="-571500" algn="just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Melhor organizar a Empresa quando é pequena para poder crescer rapidamente, sem aumento de despesas;</a:t>
            </a:r>
          </a:p>
          <a:p>
            <a:pPr marL="889000" indent="-571500" algn="just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pPr>
            <a:r>
              <a:t>Além do investimento do Empresário ser menor.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 idx="4294967295"/>
          </p:nvPr>
        </p:nvSpPr>
        <p:spPr>
          <a:xfrm>
            <a:off x="1245816" y="-3"/>
            <a:ext cx="10464804" cy="2500542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A FAIES</a:t>
            </a:r>
          </a:p>
        </p:txBody>
      </p:sp>
      <p:pic>
        <p:nvPicPr>
          <p:cNvPr id="176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967" y="2521991"/>
            <a:ext cx="8648704" cy="6400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926" y="1100486"/>
            <a:ext cx="9728203" cy="7213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875013" y="1641388"/>
            <a:ext cx="11254775" cy="213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O Segredo de Uma Empresa Organizada E lucrativa?</a:t>
            </a:r>
          </a:p>
        </p:txBody>
      </p:sp>
      <p:pic>
        <p:nvPicPr>
          <p:cNvPr id="181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501" y="4084504"/>
            <a:ext cx="7162802" cy="424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Foco em Resultados</a:t>
            </a:r>
          </a:p>
        </p:txBody>
      </p:sp>
      <p:pic>
        <p:nvPicPr>
          <p:cNvPr id="18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4518" y="3804356"/>
            <a:ext cx="9987054" cy="490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303" y="1979939"/>
            <a:ext cx="12494193" cy="8069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9"/>
          <p:cNvGrpSpPr/>
          <p:nvPr/>
        </p:nvGrpSpPr>
        <p:grpSpPr>
          <a:xfrm>
            <a:off x="10474924" y="3240969"/>
            <a:ext cx="2296092" cy="957651"/>
            <a:chOff x="0" y="0"/>
            <a:chExt cx="2296091" cy="957649"/>
          </a:xfrm>
        </p:grpSpPr>
        <p:sp>
          <p:nvSpPr>
            <p:cNvPr id="187" name="Shape 187"/>
            <p:cNvSpPr/>
            <p:nvPr/>
          </p:nvSpPr>
          <p:spPr>
            <a:xfrm>
              <a:off x="-1" y="0"/>
              <a:ext cx="2296093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" y="197902"/>
              <a:ext cx="2296093" cy="561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Entregar Produtos e Serviços de Qualidade</a:t>
              </a:r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7793266" y="3240969"/>
            <a:ext cx="2296092" cy="957651"/>
            <a:chOff x="0" y="0"/>
            <a:chExt cx="2296091" cy="957649"/>
          </a:xfrm>
        </p:grpSpPr>
        <p:sp>
          <p:nvSpPr>
            <p:cNvPr id="190" name="Shape 190"/>
            <p:cNvSpPr/>
            <p:nvPr/>
          </p:nvSpPr>
          <p:spPr>
            <a:xfrm>
              <a:off x="-1" y="0"/>
              <a:ext cx="2296093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-1" y="197902"/>
              <a:ext cx="2296093" cy="561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Melhorar Retenção dos Clientes</a:t>
              </a: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5111608" y="3232529"/>
            <a:ext cx="2296092" cy="957651"/>
            <a:chOff x="0" y="0"/>
            <a:chExt cx="2296091" cy="957649"/>
          </a:xfrm>
        </p:grpSpPr>
        <p:sp>
          <p:nvSpPr>
            <p:cNvPr id="193" name="Shape 193"/>
            <p:cNvSpPr/>
            <p:nvPr/>
          </p:nvSpPr>
          <p:spPr>
            <a:xfrm>
              <a:off x="-1" y="0"/>
              <a:ext cx="2296093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-1" y="305852"/>
              <a:ext cx="2296093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Diminuir tempo de Espera</a:t>
              </a:r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5147733" y="8109794"/>
            <a:ext cx="2296091" cy="957651"/>
            <a:chOff x="0" y="0"/>
            <a:chExt cx="2296090" cy="957649"/>
          </a:xfrm>
        </p:grpSpPr>
        <p:sp>
          <p:nvSpPr>
            <p:cNvPr id="196" name="Shape 196"/>
            <p:cNvSpPr/>
            <p:nvPr/>
          </p:nvSpPr>
          <p:spPr>
            <a:xfrm>
              <a:off x="-1" y="0"/>
              <a:ext cx="2296092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-1" y="305852"/>
              <a:ext cx="2296092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Ferramentas e Tecnologias</a:t>
              </a:r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2293901" y="8099707"/>
            <a:ext cx="2296092" cy="957651"/>
            <a:chOff x="0" y="0"/>
            <a:chExt cx="2296090" cy="957649"/>
          </a:xfrm>
        </p:grpSpPr>
        <p:sp>
          <p:nvSpPr>
            <p:cNvPr id="199" name="Shape 199"/>
            <p:cNvSpPr/>
            <p:nvPr/>
          </p:nvSpPr>
          <p:spPr>
            <a:xfrm>
              <a:off x="-1" y="0"/>
              <a:ext cx="2296092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20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-1" y="197902"/>
              <a:ext cx="2296092" cy="561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Conhecimentos e Habilidades</a:t>
              </a: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2293901" y="6331143"/>
            <a:ext cx="2296092" cy="957650"/>
            <a:chOff x="0" y="0"/>
            <a:chExt cx="2296090" cy="957649"/>
          </a:xfrm>
        </p:grpSpPr>
        <p:sp>
          <p:nvSpPr>
            <p:cNvPr id="202" name="Shape 202"/>
            <p:cNvSpPr/>
            <p:nvPr/>
          </p:nvSpPr>
          <p:spPr>
            <a:xfrm>
              <a:off x="-1" y="0"/>
              <a:ext cx="2296092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-1" y="197902"/>
              <a:ext cx="2296092" cy="561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Aumentar Eficiência nos Processos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5147733" y="6331143"/>
            <a:ext cx="2296091" cy="957650"/>
            <a:chOff x="0" y="0"/>
            <a:chExt cx="2296090" cy="957649"/>
          </a:xfrm>
        </p:grpSpPr>
        <p:sp>
          <p:nvSpPr>
            <p:cNvPr id="205" name="Shape 205"/>
            <p:cNvSpPr/>
            <p:nvPr/>
          </p:nvSpPr>
          <p:spPr>
            <a:xfrm>
              <a:off x="-1" y="0"/>
              <a:ext cx="2296092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-1" y="305852"/>
              <a:ext cx="2296092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Menor Tempo de Ciclo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2221652" y="1127689"/>
            <a:ext cx="2296091" cy="957651"/>
            <a:chOff x="0" y="0"/>
            <a:chExt cx="2296090" cy="957649"/>
          </a:xfrm>
        </p:grpSpPr>
        <p:sp>
          <p:nvSpPr>
            <p:cNvPr id="208" name="Shape 208"/>
            <p:cNvSpPr/>
            <p:nvPr/>
          </p:nvSpPr>
          <p:spPr>
            <a:xfrm>
              <a:off x="-1" y="0"/>
              <a:ext cx="2296092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1" y="305852"/>
              <a:ext cx="2296092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Diminuir Custos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5065359" y="1127689"/>
            <a:ext cx="2296092" cy="957651"/>
            <a:chOff x="0" y="0"/>
            <a:chExt cx="2296091" cy="957649"/>
          </a:xfrm>
        </p:grpSpPr>
        <p:sp>
          <p:nvSpPr>
            <p:cNvPr id="211" name="Shape 211"/>
            <p:cNvSpPr/>
            <p:nvPr/>
          </p:nvSpPr>
          <p:spPr>
            <a:xfrm>
              <a:off x="-1" y="0"/>
              <a:ext cx="2296093" cy="9576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" y="305852"/>
              <a:ext cx="2296093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Aumentar a Rentabilidade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7793266" y="1115023"/>
            <a:ext cx="2296092" cy="957650"/>
            <a:chOff x="0" y="0"/>
            <a:chExt cx="2296091" cy="957649"/>
          </a:xfrm>
        </p:grpSpPr>
        <p:sp>
          <p:nvSpPr>
            <p:cNvPr id="214" name="Shape 214"/>
            <p:cNvSpPr/>
            <p:nvPr/>
          </p:nvSpPr>
          <p:spPr>
            <a:xfrm>
              <a:off x="-1" y="-1"/>
              <a:ext cx="2296093" cy="95765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891A7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-1" y="305852"/>
              <a:ext cx="2296093" cy="34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ctr" defTabSz="1300480">
                <a:defRPr sz="1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Aumentar a Receita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4623927" y="8561493"/>
            <a:ext cx="547285" cy="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Shape 218"/>
          <p:cNvSpPr/>
          <p:nvPr/>
        </p:nvSpPr>
        <p:spPr>
          <a:xfrm flipV="1">
            <a:off x="1754221" y="6845582"/>
            <a:ext cx="521620" cy="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Shape 219"/>
          <p:cNvSpPr/>
          <p:nvPr/>
        </p:nvSpPr>
        <p:spPr>
          <a:xfrm>
            <a:off x="1754221" y="8543431"/>
            <a:ext cx="521620" cy="2"/>
          </a:xfrm>
          <a:prstGeom prst="line">
            <a:avLst/>
          </a:prstGeom>
          <a:ln w="25400">
            <a:solidFill>
              <a:srgbClr val="3891A7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Shape 220"/>
          <p:cNvSpPr/>
          <p:nvPr/>
        </p:nvSpPr>
        <p:spPr>
          <a:xfrm flipV="1">
            <a:off x="1736159" y="6824670"/>
            <a:ext cx="2" cy="1736825"/>
          </a:xfrm>
          <a:prstGeom prst="line">
            <a:avLst/>
          </a:prstGeom>
          <a:ln w="25400">
            <a:solidFill>
              <a:srgbClr val="3891A7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Shape 221"/>
          <p:cNvSpPr/>
          <p:nvPr/>
        </p:nvSpPr>
        <p:spPr>
          <a:xfrm>
            <a:off x="4623927" y="6845582"/>
            <a:ext cx="547285" cy="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Shape 222"/>
          <p:cNvSpPr/>
          <p:nvPr/>
        </p:nvSpPr>
        <p:spPr>
          <a:xfrm flipV="1">
            <a:off x="3282548" y="7331997"/>
            <a:ext cx="2" cy="44356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Shape 223"/>
          <p:cNvSpPr/>
          <p:nvPr/>
        </p:nvSpPr>
        <p:spPr>
          <a:xfrm>
            <a:off x="3305385" y="7762785"/>
            <a:ext cx="2921567" cy="3"/>
          </a:xfrm>
          <a:prstGeom prst="line">
            <a:avLst/>
          </a:prstGeom>
          <a:ln w="25400">
            <a:solidFill>
              <a:srgbClr val="3891A7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Shape 224"/>
          <p:cNvSpPr/>
          <p:nvPr/>
        </p:nvSpPr>
        <p:spPr>
          <a:xfrm flipV="1">
            <a:off x="6213403" y="7756524"/>
            <a:ext cx="2" cy="382921"/>
          </a:xfrm>
          <a:prstGeom prst="line">
            <a:avLst/>
          </a:prstGeom>
          <a:ln w="25400">
            <a:solidFill>
              <a:srgbClr val="3891A7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Shape 225"/>
          <p:cNvSpPr/>
          <p:nvPr/>
        </p:nvSpPr>
        <p:spPr>
          <a:xfrm flipV="1">
            <a:off x="6295778" y="4236533"/>
            <a:ext cx="2" cy="2111094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Shape 226"/>
          <p:cNvSpPr/>
          <p:nvPr/>
        </p:nvSpPr>
        <p:spPr>
          <a:xfrm flipH="1">
            <a:off x="10078719" y="3719793"/>
            <a:ext cx="367928" cy="1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Shape 227"/>
          <p:cNvSpPr/>
          <p:nvPr/>
        </p:nvSpPr>
        <p:spPr>
          <a:xfrm>
            <a:off x="7422306" y="3719793"/>
            <a:ext cx="367928" cy="1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Shape 228"/>
          <p:cNvSpPr/>
          <p:nvPr/>
        </p:nvSpPr>
        <p:spPr>
          <a:xfrm flipV="1">
            <a:off x="3338621" y="2094702"/>
            <a:ext cx="2" cy="4263201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Shape 229"/>
          <p:cNvSpPr/>
          <p:nvPr/>
        </p:nvSpPr>
        <p:spPr>
          <a:xfrm flipV="1">
            <a:off x="11595945" y="4208496"/>
            <a:ext cx="2" cy="4500267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0" name="Shape 230"/>
          <p:cNvSpPr/>
          <p:nvPr/>
        </p:nvSpPr>
        <p:spPr>
          <a:xfrm>
            <a:off x="7437118" y="8665898"/>
            <a:ext cx="4139511" cy="1"/>
          </a:xfrm>
          <a:prstGeom prst="line">
            <a:avLst/>
          </a:prstGeom>
          <a:ln w="25400">
            <a:solidFill>
              <a:srgbClr val="3891A7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>
            <a:off x="4438410" y="1606512"/>
            <a:ext cx="655519" cy="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Shape 232"/>
          <p:cNvSpPr/>
          <p:nvPr/>
        </p:nvSpPr>
        <p:spPr>
          <a:xfrm flipH="1">
            <a:off x="7398539" y="1606512"/>
            <a:ext cx="415463" cy="2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Shape 233"/>
          <p:cNvSpPr/>
          <p:nvPr/>
        </p:nvSpPr>
        <p:spPr>
          <a:xfrm flipV="1">
            <a:off x="8941310" y="2027425"/>
            <a:ext cx="2" cy="1169949"/>
          </a:xfrm>
          <a:prstGeom prst="line">
            <a:avLst/>
          </a:prstGeom>
          <a:ln w="25400">
            <a:solidFill>
              <a:srgbClr val="3891A7"/>
            </a:solidFill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34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7214" y="240496"/>
            <a:ext cx="2843681" cy="880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8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6"/>
      <p:bldP build="whole" bldLvl="1" animBg="1" rev="0" advAuto="0" spid="192" grpId="20"/>
      <p:bldP build="whole" bldLvl="1" animBg="1" rev="0" advAuto="0" spid="216" grpId="24"/>
      <p:bldP build="whole" bldLvl="1" animBg="1" rev="0" advAuto="0" spid="210" grpId="15"/>
      <p:bldP build="whole" bldLvl="1" animBg="1" rev="0" advAuto="0" spid="230" grpId="8"/>
      <p:bldP build="whole" bldLvl="1" animBg="1" rev="0" advAuto="0" spid="198" grpId="3"/>
      <p:bldP build="whole" bldLvl="1" animBg="1" rev="0" advAuto="0" spid="220" grpId="10"/>
      <p:bldP build="whole" bldLvl="1" animBg="1" rev="0" advAuto="0" spid="229" grpId="7"/>
      <p:bldP build="whole" bldLvl="1" animBg="1" rev="0" advAuto="0" spid="221" grpId="13"/>
      <p:bldP build="whole" bldLvl="1" animBg="1" rev="0" advAuto="0" spid="218" grpId="9"/>
      <p:bldP build="whole" bldLvl="1" animBg="1" rev="0" advAuto="0" spid="219" grpId="11"/>
      <p:bldP build="whole" bldLvl="1" animBg="1" rev="0" advAuto="0" spid="233" grpId="23"/>
      <p:bldP build="whole" bldLvl="1" animBg="1" rev="0" advAuto="0" spid="232" grpId="25"/>
      <p:bldP build="whole" bldLvl="1" animBg="1" rev="0" advAuto="0" spid="228" grpId="14"/>
      <p:bldP build="whole" bldLvl="1" animBg="1" rev="0" advAuto="0" spid="231" grpId="26"/>
      <p:bldP build="whole" bldLvl="1" animBg="1" rev="0" advAuto="0" spid="213" grpId="27"/>
      <p:bldP build="whole" bldLvl="1" animBg="1" rev="0" advAuto="0" spid="224" grpId="6"/>
      <p:bldP build="whole" bldLvl="1" animBg="1" rev="0" advAuto="0" spid="217" grpId="2"/>
      <p:bldP build="whole" bldLvl="1" animBg="1" rev="0" advAuto="0" spid="223" grpId="4"/>
      <p:bldP build="whole" bldLvl="1" animBg="1" rev="0" advAuto="0" spid="195" grpId="18"/>
      <p:bldP build="whole" bldLvl="1" animBg="1" rev="0" advAuto="0" spid="201" grpId="1"/>
      <p:bldP build="whole" bldLvl="1" animBg="1" rev="0" advAuto="0" spid="227" grpId="19"/>
      <p:bldP build="whole" bldLvl="1" animBg="1" rev="0" advAuto="0" spid="189" grpId="21"/>
      <p:bldP build="whole" bldLvl="1" animBg="1" rev="0" advAuto="0" spid="222" grpId="5"/>
      <p:bldP build="whole" bldLvl="1" animBg="1" rev="0" advAuto="0" spid="225" grpId="17"/>
      <p:bldP build="whole" bldLvl="1" animBg="1" rev="0" advAuto="0" spid="226" grpId="22"/>
      <p:bldP build="whole" bldLvl="1" animBg="1" rev="0" advAuto="0" spid="204" grpId="1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 idx="4294967295"/>
          </p:nvPr>
        </p:nvSpPr>
        <p:spPr>
          <a:xfrm>
            <a:off x="1447798" y="3086100"/>
            <a:ext cx="10464804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Você Acha Possível?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sh dir="l"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626974" y="4254465"/>
            <a:ext cx="11254775" cy="213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2-Como gerenciar uma Empresa que não Quebrará</a:t>
            </a:r>
          </a:p>
        </p:txBody>
      </p:sp>
      <p:sp>
        <p:nvSpPr>
          <p:cNvPr id="239" name="Shape 239"/>
          <p:cNvSpPr/>
          <p:nvPr/>
        </p:nvSpPr>
        <p:spPr>
          <a:xfrm>
            <a:off x="626974" y="1079222"/>
            <a:ext cx="11254775" cy="1666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62355">
              <a:spcBef>
                <a:spcPts val="500"/>
              </a:spcBef>
              <a:defRPr sz="5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O que Você Vai Aprender hoje?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753461" y="1121385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Gestão Por Orçamento</a:t>
            </a:r>
          </a:p>
        </p:txBody>
      </p:sp>
      <p:pic>
        <p:nvPicPr>
          <p:cNvPr id="242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6607" y="3260725"/>
            <a:ext cx="6934201" cy="4000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070632" y="497974"/>
            <a:ext cx="11254775" cy="213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Que tal ter isso na ponta dos Dedos?</a:t>
            </a:r>
          </a:p>
        </p:txBody>
      </p:sp>
      <p:pic>
        <p:nvPicPr>
          <p:cNvPr id="9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0089" y="2631875"/>
            <a:ext cx="3857627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753461" y="1121385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Mas não Precisa Complicar</a:t>
            </a:r>
          </a:p>
        </p:txBody>
      </p:sp>
      <p:pic>
        <p:nvPicPr>
          <p:cNvPr id="245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83" y="2703314"/>
            <a:ext cx="10316046" cy="6230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070632" y="497974"/>
            <a:ext cx="11254775" cy="213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Que tal ter isso na ponta dos Dedos?</a:t>
            </a:r>
          </a:p>
        </p:txBody>
      </p:sp>
      <p:pic>
        <p:nvPicPr>
          <p:cNvPr id="24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0089" y="2631875"/>
            <a:ext cx="3857627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753461" y="1121385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Gestão Por Orçamento</a:t>
            </a:r>
          </a:p>
        </p:txBody>
      </p:sp>
      <p:pic>
        <p:nvPicPr>
          <p:cNvPr id="251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585" y="2099175"/>
            <a:ext cx="7605994" cy="6743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753461" y="1121385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Gestão Por Orçamento</a:t>
            </a:r>
          </a:p>
        </p:txBody>
      </p:sp>
      <p:pic>
        <p:nvPicPr>
          <p:cNvPr id="254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051" y="1988159"/>
            <a:ext cx="7976110" cy="7026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26974" y="2357151"/>
            <a:ext cx="11254775" cy="322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3-Quem é Responsável pelo Sucesso da Sua Empresa?</a:t>
            </a:r>
          </a:p>
        </p:txBody>
      </p:sp>
      <p:sp>
        <p:nvSpPr>
          <p:cNvPr id="257" name="Shape 257"/>
          <p:cNvSpPr/>
          <p:nvPr/>
        </p:nvSpPr>
        <p:spPr>
          <a:xfrm>
            <a:off x="486432" y="1290035"/>
            <a:ext cx="11254775" cy="1666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62355">
              <a:spcBef>
                <a:spcPts val="500"/>
              </a:spcBef>
              <a:defRPr sz="5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O que Você Vai Aprender hoje?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875013" y="3147273"/>
            <a:ext cx="11254775" cy="550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Governo?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Clientes?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Família?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071" y="3102636"/>
            <a:ext cx="9194801" cy="549910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621899" y="1171501"/>
            <a:ext cx="11254775" cy="184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728267">
              <a:spcBef>
                <a:spcPts val="300"/>
              </a:spcBef>
              <a:defRPr sz="3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Só Existe um Responsável pelo Sucesso da Sua Empresa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  <p:bldP build="whole" bldLvl="1" animBg="1" rev="0" advAuto="0" spid="261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626974" y="2357151"/>
            <a:ext cx="11254775" cy="331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Capacitar-se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Investir na Empresa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Agir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660842" y="2306351"/>
            <a:ext cx="11254772" cy="550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Acha Complicado?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Gerenciar Por Orçamento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Mapear processos</a:t>
            </a:r>
          </a:p>
          <a:p>
            <a: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Investir em Você Mesmo?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070632" y="497974"/>
            <a:ext cx="11254775" cy="11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Ter isso na ponta dos Dedos?</a:t>
            </a:r>
          </a:p>
        </p:txBody>
      </p:sp>
      <p:pic>
        <p:nvPicPr>
          <p:cNvPr id="26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0089" y="2631875"/>
            <a:ext cx="3857627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84" y="2114024"/>
            <a:ext cx="7253569" cy="663624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402479" y="2289773"/>
            <a:ext cx="5046011" cy="5146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Mas Você Deve estar pensando um monte de Coisas…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77774" y="3119151"/>
            <a:ext cx="11254775" cy="313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300480">
              <a:spcBef>
                <a:spcPts val="700"/>
              </a:spcBef>
              <a:defRPr sz="68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Digo que é tão Possível Que Fizemos isso em 7 horas com clientes reais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396998" y="3835397"/>
            <a:ext cx="1046480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b="1" sz="4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"Quando eu pensei como Grande, tornei-me Grande!"</a:t>
            </a:r>
          </a:p>
        </p:txBody>
      </p:sp>
      <p:sp>
        <p:nvSpPr>
          <p:cNvPr id="274" name="Shape 274"/>
          <p:cNvSpPr/>
          <p:nvPr/>
        </p:nvSpPr>
        <p:spPr>
          <a:xfrm>
            <a:off x="7987418" y="5308601"/>
            <a:ext cx="32275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300480">
              <a:spcBef>
                <a:spcPts val="700"/>
              </a:spcBef>
              <a:defRPr sz="3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Dra Kélen Abreu</a:t>
            </a:r>
          </a:p>
        </p:txBody>
      </p:sp>
      <p:sp>
        <p:nvSpPr>
          <p:cNvPr id="275" name="Shape 275"/>
          <p:cNvSpPr/>
          <p:nvPr/>
        </p:nvSpPr>
        <p:spPr>
          <a:xfrm>
            <a:off x="1396998" y="6565897"/>
            <a:ext cx="1046480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4800">
                <a:solidFill>
                  <a:schemeClr val="accent4"/>
                </a:solidFill>
                <a:uFill>
                  <a:solidFill>
                    <a:srgbClr val="0000FF"/>
                  </a:solidFill>
                </a:u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Obrigada!</a:t>
            </a:r>
          </a:p>
        </p:txBody>
      </p:sp>
      <p:sp>
        <p:nvSpPr>
          <p:cNvPr id="276" name="Shape 276"/>
          <p:cNvSpPr/>
          <p:nvPr/>
        </p:nvSpPr>
        <p:spPr>
          <a:xfrm>
            <a:off x="1396998" y="7789330"/>
            <a:ext cx="104648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3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ora"/>
                <a:ea typeface="Lora"/>
                <a:cs typeface="Lora"/>
                <a:sym typeface="Lora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AA7942"/>
                </a:solidFill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kelen@lkwbrasil.com.br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821" y="-144054"/>
            <a:ext cx="10711158" cy="10041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14967" y="315854"/>
            <a:ext cx="15924468" cy="8314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916847" y="854239"/>
            <a:ext cx="9800825" cy="94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1066393">
              <a:spcBef>
                <a:spcPts val="500"/>
              </a:spcBef>
              <a:defRPr sz="55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Que tal Você Pensar Grande?</a:t>
            </a:r>
          </a:p>
        </p:txBody>
      </p:sp>
      <p:pic>
        <p:nvPicPr>
          <p:cNvPr id="10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715" y="2416376"/>
            <a:ext cx="11622374" cy="6569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626974" y="2357151"/>
            <a:ext cx="11254775" cy="622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/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1- Sua Empresa Pode ser Organizada independente do Tamanho e a baixo custo ou quase de graça;</a:t>
            </a:r>
          </a:p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2-Como gerenciar uma Empresa que não Quebrará;</a:t>
            </a:r>
          </a:p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  <a:p>
            <a:pPr algn="ctr" defTabSz="754277">
              <a:spcBef>
                <a:spcPts val="400"/>
              </a:spcBef>
              <a:defRPr sz="39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t>3-Quem é Responsável pelo Sucesso da Sua Empresa?</a:t>
            </a:r>
          </a:p>
        </p:txBody>
      </p:sp>
      <p:sp>
        <p:nvSpPr>
          <p:cNvPr id="112" name="Shape 112"/>
          <p:cNvSpPr/>
          <p:nvPr/>
        </p:nvSpPr>
        <p:spPr>
          <a:xfrm>
            <a:off x="486432" y="1290035"/>
            <a:ext cx="11254775" cy="1666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 fontScale="100000" lnSpcReduction="0"/>
          </a:bodyPr>
          <a:lstStyle>
            <a:lvl1pPr algn="ctr" defTabSz="962355">
              <a:spcBef>
                <a:spcPts val="500"/>
              </a:spcBef>
              <a:defRPr sz="5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O que Você Vai Aprender hoje?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